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1/27/2020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1/27/2020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1/27/2020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SEATED Exercise </a:t>
            </a:r>
            <a:endParaRPr lang="en-GB" dirty="0"/>
          </a:p>
        </p:txBody>
      </p:sp>
      <p:sp>
        <p:nvSpPr>
          <p:cNvPr id="3" name="Subtitle 2"/>
          <p:cNvSpPr>
            <a:spLocks noGrp="1"/>
          </p:cNvSpPr>
          <p:nvPr>
            <p:ph type="subTitle" idx="1"/>
          </p:nvPr>
        </p:nvSpPr>
        <p:spPr/>
        <p:txBody>
          <a:bodyPr/>
          <a:lstStyle/>
          <a:p>
            <a:r>
              <a:rPr lang="en-GB" dirty="0" smtClean="0"/>
              <a:t>4</a:t>
            </a:r>
            <a:r>
              <a:rPr lang="en-GB" baseline="30000" dirty="0" smtClean="0"/>
              <a:t>th</a:t>
            </a:r>
            <a:r>
              <a:rPr lang="en-GB" dirty="0" smtClean="0"/>
              <a:t> February 2020</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2323" y="4518454"/>
            <a:ext cx="3147354" cy="2005914"/>
          </a:xfrm>
          <a:prstGeom prst="rect">
            <a:avLst/>
          </a:prstGeom>
        </p:spPr>
      </p:pic>
    </p:spTree>
    <p:extLst>
      <p:ext uri="{BB962C8B-B14F-4D97-AF65-F5344CB8AC3E}">
        <p14:creationId xmlns:p14="http://schemas.microsoft.com/office/powerpoint/2010/main" val="223245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activity in adults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Many adults  aged 65 and over spend, on average, 10 hours or more each day, sitting or lying down, making them the most sedentary age group.</a:t>
            </a:r>
          </a:p>
          <a:p>
            <a:r>
              <a:rPr lang="en-GB" dirty="0" smtClean="0"/>
              <a:t>Physical activity can help all of us to lead healthier and even happier lives, irrespective of age. People who are physically active reduce their risk of developing major chronic diseases – such as coronary heart disease, stroke and type 2 diabetes – by up to 50%, and the risk of premature death by about 20-30%</a:t>
            </a:r>
          </a:p>
          <a:p>
            <a:r>
              <a:rPr lang="en-GB" dirty="0" smtClean="0"/>
              <a:t>Adults should achieve a total of at least 30 minutes a day of at least moderate intensity physical activity on five or more days of the week. This can be done all in one session, or in shorter bouts of activity of 10 minutes or more.</a:t>
            </a:r>
          </a:p>
          <a:p>
            <a:r>
              <a:rPr lang="en-GB" dirty="0" smtClean="0"/>
              <a:t>Older people should take particular care to keep moving and retain their mobility through daily activity.</a:t>
            </a:r>
          </a:p>
          <a:p>
            <a:r>
              <a:rPr lang="en-GB" dirty="0" smtClean="0"/>
              <a:t>At age </a:t>
            </a:r>
            <a:r>
              <a:rPr lang="en-GB" dirty="0"/>
              <a:t>50-70 muscle strength decreases by approximately 30% due in part to </a:t>
            </a:r>
            <a:r>
              <a:rPr lang="en-GB" dirty="0" smtClean="0"/>
              <a:t>inactivity</a:t>
            </a:r>
          </a:p>
          <a:p>
            <a:r>
              <a:rPr lang="en-GB" dirty="0" smtClean="0"/>
              <a:t>At age 30-70 flexibility decreases by 20-50%</a:t>
            </a:r>
            <a:endParaRPr lang="en-GB" dirty="0"/>
          </a:p>
          <a:p>
            <a:endParaRPr lang="en-GB" dirty="0"/>
          </a:p>
        </p:txBody>
      </p:sp>
    </p:spTree>
    <p:extLst>
      <p:ext uri="{BB962C8B-B14F-4D97-AF65-F5344CB8AC3E}">
        <p14:creationId xmlns:p14="http://schemas.microsoft.com/office/powerpoint/2010/main" val="303158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Increased physical activity levels can help</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425156"/>
              </p:ext>
            </p:extLst>
          </p:nvPr>
        </p:nvGraphicFramePr>
        <p:xfrm>
          <a:off x="1203235" y="3065806"/>
          <a:ext cx="9783764" cy="2560320"/>
        </p:xfrm>
        <a:graphic>
          <a:graphicData uri="http://schemas.openxmlformats.org/drawingml/2006/table">
            <a:tbl>
              <a:tblPr firstRow="1" bandRow="1">
                <a:tableStyleId>{5C22544A-7EE6-4342-B048-85BDC9FD1C3A}</a:tableStyleId>
              </a:tblPr>
              <a:tblGrid>
                <a:gridCol w="2445941"/>
                <a:gridCol w="2445941"/>
                <a:gridCol w="2445941"/>
                <a:gridCol w="2445941"/>
              </a:tblGrid>
              <a:tr h="370840">
                <a:tc>
                  <a:txBody>
                    <a:bodyPr/>
                    <a:lstStyle/>
                    <a:p>
                      <a:r>
                        <a:rPr lang="en-GB" b="1" dirty="0" smtClean="0">
                          <a:solidFill>
                            <a:schemeClr val="bg1"/>
                          </a:solidFill>
                          <a:latin typeface="+mn-lt"/>
                        </a:rPr>
                        <a:t>Social Interaction</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Improve</a:t>
                      </a:r>
                      <a:r>
                        <a:rPr lang="en-GB" b="1" baseline="0" dirty="0" smtClean="0">
                          <a:solidFill>
                            <a:schemeClr val="bg1"/>
                          </a:solidFill>
                          <a:latin typeface="+mn-lt"/>
                        </a:rPr>
                        <a:t> Sleep</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Improve Balance</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Improve Coordination</a:t>
                      </a:r>
                    </a:p>
                    <a:p>
                      <a:endParaRPr lang="en-GB" b="1" dirty="0">
                        <a:solidFill>
                          <a:schemeClr val="bg1"/>
                        </a:solidFill>
                        <a:latin typeface="+mn-lt"/>
                      </a:endParaRPr>
                    </a:p>
                  </a:txBody>
                  <a:tcPr>
                    <a:solidFill>
                      <a:schemeClr val="accent2">
                        <a:lumMod val="40000"/>
                        <a:lumOff val="60000"/>
                      </a:schemeClr>
                    </a:solidFill>
                  </a:tcPr>
                </a:tc>
              </a:tr>
              <a:tr h="370840">
                <a:tc>
                  <a:txBody>
                    <a:bodyPr/>
                    <a:lstStyle/>
                    <a:p>
                      <a:r>
                        <a:rPr lang="en-GB" b="1" dirty="0" smtClean="0">
                          <a:solidFill>
                            <a:schemeClr val="bg1"/>
                          </a:solidFill>
                          <a:latin typeface="+mn-lt"/>
                        </a:rPr>
                        <a:t>Increase Fitness</a:t>
                      </a:r>
                      <a:r>
                        <a:rPr lang="en-GB" b="1" baseline="0" dirty="0" smtClean="0">
                          <a:solidFill>
                            <a:schemeClr val="bg1"/>
                          </a:solidFill>
                          <a:latin typeface="+mn-lt"/>
                        </a:rPr>
                        <a:t> Levels</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Range</a:t>
                      </a:r>
                      <a:r>
                        <a:rPr lang="en-GB" b="1" baseline="0" dirty="0" smtClean="0">
                          <a:solidFill>
                            <a:schemeClr val="bg1"/>
                          </a:solidFill>
                          <a:latin typeface="+mn-lt"/>
                        </a:rPr>
                        <a:t> of Movement</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Increase Muscular Strength</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Assist with Weight Loss</a:t>
                      </a:r>
                      <a:endParaRPr lang="en-GB" b="1" dirty="0">
                        <a:solidFill>
                          <a:schemeClr val="bg1"/>
                        </a:solidFill>
                        <a:latin typeface="+mn-lt"/>
                      </a:endParaRPr>
                    </a:p>
                  </a:txBody>
                  <a:tcPr>
                    <a:solidFill>
                      <a:schemeClr val="accent2">
                        <a:lumMod val="60000"/>
                        <a:lumOff val="40000"/>
                      </a:schemeClr>
                    </a:solidFill>
                  </a:tcPr>
                </a:tc>
              </a:tr>
              <a:tr h="370840">
                <a:tc>
                  <a:txBody>
                    <a:bodyPr/>
                    <a:lstStyle/>
                    <a:p>
                      <a:r>
                        <a:rPr lang="en-GB" b="1" dirty="0" smtClean="0">
                          <a:solidFill>
                            <a:schemeClr val="bg1"/>
                          </a:solidFill>
                          <a:latin typeface="+mn-lt"/>
                        </a:rPr>
                        <a:t>Preserve Independence</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Improve Self-Esteem</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Help</a:t>
                      </a:r>
                      <a:r>
                        <a:rPr lang="en-GB" b="1" baseline="0" dirty="0" smtClean="0">
                          <a:solidFill>
                            <a:schemeClr val="bg1"/>
                          </a:solidFill>
                          <a:latin typeface="+mn-lt"/>
                        </a:rPr>
                        <a:t> Maintain Cognitive Function</a:t>
                      </a:r>
                      <a:endParaRPr lang="en-GB" b="1" dirty="0">
                        <a:solidFill>
                          <a:schemeClr val="bg1"/>
                        </a:solidFill>
                        <a:latin typeface="+mn-lt"/>
                      </a:endParaRPr>
                    </a:p>
                  </a:txBody>
                  <a:tcPr>
                    <a:solidFill>
                      <a:schemeClr val="accent2">
                        <a:lumMod val="40000"/>
                        <a:lumOff val="60000"/>
                      </a:schemeClr>
                    </a:solidFill>
                  </a:tcPr>
                </a:tc>
                <a:tc>
                  <a:txBody>
                    <a:bodyPr/>
                    <a:lstStyle/>
                    <a:p>
                      <a:r>
                        <a:rPr lang="en-GB" b="1" dirty="0" smtClean="0">
                          <a:solidFill>
                            <a:schemeClr val="bg1"/>
                          </a:solidFill>
                          <a:latin typeface="+mn-lt"/>
                        </a:rPr>
                        <a:t>Reduce Risk</a:t>
                      </a:r>
                      <a:r>
                        <a:rPr lang="en-GB" b="1" baseline="0" dirty="0" smtClean="0">
                          <a:solidFill>
                            <a:schemeClr val="bg1"/>
                          </a:solidFill>
                          <a:latin typeface="+mn-lt"/>
                        </a:rPr>
                        <a:t> of Falls</a:t>
                      </a:r>
                      <a:endParaRPr lang="en-GB" b="1" dirty="0">
                        <a:solidFill>
                          <a:schemeClr val="bg1"/>
                        </a:solidFill>
                        <a:latin typeface="+mn-lt"/>
                      </a:endParaRPr>
                    </a:p>
                  </a:txBody>
                  <a:tcPr>
                    <a:solidFill>
                      <a:schemeClr val="accent2">
                        <a:lumMod val="40000"/>
                        <a:lumOff val="60000"/>
                      </a:schemeClr>
                    </a:solidFill>
                  </a:tcPr>
                </a:tc>
              </a:tr>
              <a:tr h="370840">
                <a:tc>
                  <a:txBody>
                    <a:bodyPr/>
                    <a:lstStyle/>
                    <a:p>
                      <a:r>
                        <a:rPr lang="en-GB" b="1" dirty="0" smtClean="0">
                          <a:solidFill>
                            <a:schemeClr val="bg1"/>
                          </a:solidFill>
                          <a:latin typeface="+mn-lt"/>
                        </a:rPr>
                        <a:t>Increase Confidence</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Reduce</a:t>
                      </a:r>
                      <a:r>
                        <a:rPr lang="en-GB" b="1" baseline="0" dirty="0" smtClean="0">
                          <a:solidFill>
                            <a:schemeClr val="bg1"/>
                          </a:solidFill>
                          <a:latin typeface="+mn-lt"/>
                        </a:rPr>
                        <a:t> Risk of Health Conditions</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Increase</a:t>
                      </a:r>
                      <a:r>
                        <a:rPr lang="en-GB" b="1" baseline="0" dirty="0" smtClean="0">
                          <a:solidFill>
                            <a:schemeClr val="bg1"/>
                          </a:solidFill>
                          <a:latin typeface="+mn-lt"/>
                        </a:rPr>
                        <a:t> Muscular Endurance</a:t>
                      </a:r>
                      <a:endParaRPr lang="en-GB" b="1" dirty="0">
                        <a:solidFill>
                          <a:schemeClr val="bg1"/>
                        </a:solidFill>
                        <a:latin typeface="+mn-lt"/>
                      </a:endParaRPr>
                    </a:p>
                  </a:txBody>
                  <a:tcPr>
                    <a:solidFill>
                      <a:schemeClr val="accent2">
                        <a:lumMod val="60000"/>
                        <a:lumOff val="40000"/>
                      </a:schemeClr>
                    </a:solidFill>
                  </a:tcPr>
                </a:tc>
                <a:tc>
                  <a:txBody>
                    <a:bodyPr/>
                    <a:lstStyle/>
                    <a:p>
                      <a:r>
                        <a:rPr lang="en-GB" b="1" dirty="0" smtClean="0">
                          <a:solidFill>
                            <a:schemeClr val="bg1"/>
                          </a:solidFill>
                          <a:latin typeface="+mn-lt"/>
                        </a:rPr>
                        <a:t>Improve</a:t>
                      </a:r>
                      <a:r>
                        <a:rPr lang="en-GB" b="1" baseline="0" dirty="0" smtClean="0">
                          <a:solidFill>
                            <a:schemeClr val="bg1"/>
                          </a:solidFill>
                          <a:latin typeface="+mn-lt"/>
                        </a:rPr>
                        <a:t> Mental Wellbeing</a:t>
                      </a:r>
                      <a:endParaRPr lang="en-GB" b="1" dirty="0">
                        <a:solidFill>
                          <a:schemeClr val="bg1"/>
                        </a:solidFill>
                        <a:latin typeface="+mn-lt"/>
                      </a:endParaRPr>
                    </a:p>
                  </a:txBody>
                  <a:tcPr>
                    <a:solidFill>
                      <a:schemeClr val="accent2">
                        <a:lumMod val="60000"/>
                        <a:lumOff val="40000"/>
                      </a:schemeClr>
                    </a:solidFill>
                  </a:tcPr>
                </a:tc>
              </a:tr>
            </a:tbl>
          </a:graphicData>
        </a:graphic>
      </p:graphicFrame>
    </p:spTree>
    <p:extLst>
      <p:ext uri="{BB962C8B-B14F-4D97-AF65-F5344CB8AC3E}">
        <p14:creationId xmlns:p14="http://schemas.microsoft.com/office/powerpoint/2010/main" val="17212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seated exercise specifically</a:t>
            </a:r>
            <a:endParaRPr lang="en-GB" dirty="0"/>
          </a:p>
        </p:txBody>
      </p:sp>
      <p:sp>
        <p:nvSpPr>
          <p:cNvPr id="3" name="Content Placeholder 2"/>
          <p:cNvSpPr>
            <a:spLocks noGrp="1"/>
          </p:cNvSpPr>
          <p:nvPr>
            <p:ph idx="1"/>
          </p:nvPr>
        </p:nvSpPr>
        <p:spPr/>
        <p:txBody>
          <a:bodyPr/>
          <a:lstStyle/>
          <a:p>
            <a:r>
              <a:rPr lang="en-GB" dirty="0" smtClean="0"/>
              <a:t>Ideal for those who do not exercise regularly</a:t>
            </a:r>
          </a:p>
          <a:p>
            <a:r>
              <a:rPr lang="en-GB" dirty="0" smtClean="0"/>
              <a:t>Gentle exercise which is easy to follow</a:t>
            </a:r>
          </a:p>
          <a:p>
            <a:r>
              <a:rPr lang="en-GB" dirty="0" smtClean="0"/>
              <a:t>Can be done at home without expensive equipment</a:t>
            </a:r>
          </a:p>
          <a:p>
            <a:r>
              <a:rPr lang="en-GB" dirty="0" smtClean="0"/>
              <a:t>Improve mobility and help prevent falls by improving posture and balance</a:t>
            </a:r>
          </a:p>
          <a:p>
            <a:r>
              <a:rPr lang="en-GB" dirty="0" smtClean="0"/>
              <a:t>Fun and sociable</a:t>
            </a:r>
          </a:p>
          <a:p>
            <a:r>
              <a:rPr lang="en-GB" dirty="0" smtClean="0"/>
              <a:t>Exercises can be modified depending on level of ability or injuries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1339" y="4800600"/>
            <a:ext cx="2487828" cy="1865870"/>
          </a:xfrm>
          <a:prstGeom prst="rect">
            <a:avLst/>
          </a:prstGeom>
        </p:spPr>
      </p:pic>
    </p:spTree>
    <p:extLst>
      <p:ext uri="{BB962C8B-B14F-4D97-AF65-F5344CB8AC3E}">
        <p14:creationId xmlns:p14="http://schemas.microsoft.com/office/powerpoint/2010/main" val="15359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0"/>
            <a:ext cx="4572000" cy="6858000"/>
          </a:xfrm>
          <a:prstGeom prst="rect">
            <a:avLst/>
          </a:prstGeom>
        </p:spPr>
      </p:pic>
    </p:spTree>
    <p:extLst>
      <p:ext uri="{BB962C8B-B14F-4D97-AF65-F5344CB8AC3E}">
        <p14:creationId xmlns:p14="http://schemas.microsoft.com/office/powerpoint/2010/main" val="1842582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26</TotalTime>
  <Words>294</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Corbel</vt:lpstr>
      <vt:lpstr>Wingdings</vt:lpstr>
      <vt:lpstr>Banded</vt:lpstr>
      <vt:lpstr>SEATED Exercise </vt:lpstr>
      <vt:lpstr>Physical activity in adults</vt:lpstr>
      <vt:lpstr>Increased physical activity levels can help</vt:lpstr>
      <vt:lpstr>Benefits of seated exercise specifically</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SEATED Exercise</dc:title>
  <dc:creator>Sarah</dc:creator>
  <cp:lastModifiedBy>Sarah</cp:lastModifiedBy>
  <cp:revision>5</cp:revision>
  <dcterms:created xsi:type="dcterms:W3CDTF">2020-01-27T11:23:11Z</dcterms:created>
  <dcterms:modified xsi:type="dcterms:W3CDTF">2020-01-27T15:28:35Z</dcterms:modified>
</cp:coreProperties>
</file>